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9" r:id="rId2"/>
    <p:sldId id="291" r:id="rId3"/>
    <p:sldId id="303" r:id="rId4"/>
    <p:sldId id="304" r:id="rId5"/>
    <p:sldId id="283" r:id="rId6"/>
    <p:sldId id="284" r:id="rId7"/>
    <p:sldId id="285" r:id="rId8"/>
    <p:sldId id="292" r:id="rId9"/>
    <p:sldId id="282" r:id="rId10"/>
    <p:sldId id="274" r:id="rId11"/>
    <p:sldId id="280" r:id="rId12"/>
    <p:sldId id="279" r:id="rId13"/>
    <p:sldId id="281" r:id="rId14"/>
    <p:sldId id="293" r:id="rId15"/>
    <p:sldId id="286" r:id="rId16"/>
    <p:sldId id="287" r:id="rId17"/>
    <p:sldId id="288" r:id="rId18"/>
    <p:sldId id="289" r:id="rId19"/>
    <p:sldId id="290" r:id="rId20"/>
    <p:sldId id="294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29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5846" autoAdjust="0"/>
  </p:normalViewPr>
  <p:slideViewPr>
    <p:cSldViewPr snapToGrid="0">
      <p:cViewPr varScale="1">
        <p:scale>
          <a:sx n="99" d="100"/>
          <a:sy n="99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1E9ED-3854-49EE-B531-33C05671FF76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FB9EF-AB58-475A-879A-0ABB3AEBFE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471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FB9EF-AB58-475A-879A-0ABB3AEBFEC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67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1158" y="3373753"/>
            <a:ext cx="8301789" cy="342809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800" dirty="0" smtClean="0"/>
              <a:t>Sending out a calendar list to RHPWG to keep states</a:t>
            </a:r>
            <a:r>
              <a:rPr lang="en-US" sz="800" baseline="0" dirty="0" smtClean="0"/>
              <a:t> on track with “what’s due” Action Items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800" baseline="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800" baseline="0" dirty="0" smtClean="0"/>
              <a:t>Will likely meet once a month for process and training purposes</a:t>
            </a: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A9B32-BD81-4405-9CC7-B10AD0D2A6A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322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A9B32-BD81-4405-9CC7-B10AD0D2A6A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976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A9B32-BD81-4405-9CC7-B10AD0D2A6A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128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5A9B32-BD81-4405-9CC7-B10AD0D2A6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439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Calibri" panose="020F0502020204030204" pitchFamily="34" charset="0"/>
              <a:buChar char="−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A9B32-BD81-4405-9CC7-B10AD0D2A6A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25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12334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/>
              <a:t>-Circulate Screening Techniques “menu” as working draft to states for use as guidance selecting “target sources”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/>
              <a:t>-Meeting</a:t>
            </a:r>
            <a:r>
              <a:rPr lang="en-US" sz="1000" baseline="0" dirty="0" smtClean="0"/>
              <a:t> on Tuesday (after) this was submitted – so report anything additional</a:t>
            </a:r>
            <a:endParaRPr lang="en-US" sz="1000" dirty="0" smtClean="0"/>
          </a:p>
          <a:p>
            <a:pPr>
              <a:spcBef>
                <a:spcPts val="0"/>
              </a:spcBef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A9B32-BD81-4405-9CC7-B10AD0D2A6A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969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States</a:t>
            </a:r>
            <a:r>
              <a:rPr lang="en-US" baseline="0" dirty="0"/>
              <a:t> should review the Planning Readiness draft report (sent to state leads) and submit their comments by December 20.</a:t>
            </a:r>
          </a:p>
          <a:p>
            <a:r>
              <a:rPr lang="en-US" baseline="0" dirty="0"/>
              <a:t>The three-tier framework for informal consultation/coordination was approved by consensus by the RHPWG, which will allow the subcommittee to move forward completing the draft white paper</a:t>
            </a:r>
          </a:p>
          <a:p>
            <a:r>
              <a:rPr lang="en-US" baseline="0" dirty="0"/>
              <a:t>Look forward to a schedule of educational webinars in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A9B32-BD81-4405-9CC7-B10AD0D2A6A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410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21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44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7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72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70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317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26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79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97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346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41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2C88A-E03D-47CD-83C6-E30E657EB8FB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FAE57-F16B-42D6-BCDE-8C397AB373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66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rapair2.org/pdf/WESTAR_OG_Activity_10Aug2018_distributed.xlsm" TargetMode="External"/><Relationship Id="rId2" Type="http://schemas.openxmlformats.org/officeDocument/2006/relationships/hyperlink" Target="https://www.wrapair2.org/pdf/WESTAR_OGWG_Emissions_Inventory_2014_Webdistribution_081018.xls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rapair2.org/RTOWG.asp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rapair2.org/RHPWG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rapair2.org/tdwg.as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rapair2.org/FSWG.asp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rapair2.org/OGWG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1096963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WRAP TSC/Co-Chairs Call</a:t>
            </a:r>
            <a:br>
              <a:rPr lang="en-US" dirty="0"/>
            </a:br>
            <a:r>
              <a:rPr lang="en-US" sz="5400" i="1" dirty="0"/>
              <a:t>Workplan Progress Update</a:t>
            </a:r>
            <a:br>
              <a:rPr lang="en-US" sz="5400" i="1" dirty="0"/>
            </a:br>
            <a:r>
              <a:rPr lang="en-US" sz="4000" dirty="0" smtClean="0"/>
              <a:t>December 19, </a:t>
            </a:r>
            <a:r>
              <a:rPr lang="en-US" sz="4000" dirty="0"/>
              <a:t>2018</a:t>
            </a:r>
            <a:endParaRPr lang="en-US" sz="5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18038"/>
            <a:ext cx="9144000" cy="1626667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/>
              <a:t>Tribal Data WG</a:t>
            </a:r>
          </a:p>
          <a:p>
            <a:pPr algn="l"/>
            <a:r>
              <a:rPr lang="en-US" dirty="0"/>
              <a:t>Fire and Smoke WG</a:t>
            </a:r>
          </a:p>
          <a:p>
            <a:pPr algn="l"/>
            <a:r>
              <a:rPr lang="en-US" dirty="0"/>
              <a:t>Oil and Gas WG</a:t>
            </a:r>
          </a:p>
          <a:p>
            <a:pPr algn="l"/>
            <a:r>
              <a:rPr lang="en-US" dirty="0"/>
              <a:t>Regional Technical Operations WG</a:t>
            </a:r>
          </a:p>
          <a:p>
            <a:pPr algn="l"/>
            <a:r>
              <a:rPr lang="en-US" dirty="0"/>
              <a:t>Regional Haze Planning WG</a:t>
            </a:r>
          </a:p>
        </p:txBody>
      </p:sp>
    </p:spTree>
    <p:extLst>
      <p:ext uri="{BB962C8B-B14F-4D97-AF65-F5344CB8AC3E}">
        <p14:creationId xmlns:p14="http://schemas.microsoft.com/office/powerpoint/2010/main" val="521759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4782"/>
            <a:ext cx="10515600" cy="112851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Status Report for Oil and Gas Work Group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344480"/>
              </p:ext>
            </p:extLst>
          </p:nvPr>
        </p:nvGraphicFramePr>
        <p:xfrm>
          <a:off x="117232" y="846665"/>
          <a:ext cx="11957537" cy="606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3345">
                  <a:extLst>
                    <a:ext uri="{9D8B030D-6E8A-4147-A177-3AD203B41FA5}">
                      <a16:colId xmlns:a16="http://schemas.microsoft.com/office/drawing/2014/main" val="3953714735"/>
                    </a:ext>
                  </a:extLst>
                </a:gridCol>
                <a:gridCol w="3554192">
                  <a:extLst>
                    <a:ext uri="{9D8B030D-6E8A-4147-A177-3AD203B41FA5}">
                      <a16:colId xmlns:a16="http://schemas.microsoft.com/office/drawing/2014/main" val="7422482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Task 1: 2014 Base Year O&amp;G Emissions Inventory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6128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Approach: Contractor (Ramboll) performing work on following tasks: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1" u="sng" dirty="0">
                          <a:solidFill>
                            <a:schemeClr val="tx1"/>
                          </a:solidFill>
                        </a:rPr>
                        <a:t>Status/Deliverables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845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Inventory Compilation, Reconciliation, Data Gaps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hlinkClick r:id="rId2"/>
                        </a:rPr>
                        <a:t>Spreadsheet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WG Discussion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8/14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4954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2014 O&amp;G Activity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hlinkClick r:id="rId3"/>
                        </a:rPr>
                        <a:t>Spreadsheet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WG Discussion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8/14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3850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Identify Emission Factors and Speciation Profiles for Oil and Gas Sources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PMT Discussion 8/20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12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State and industry survey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OGWG 10/9, PMT 9/28, 10/30, 11/16</a:t>
                      </a:r>
                    </a:p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WESTAR Council 10/10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8918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Additional support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to agencies on the survey (additional task)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Calls 12/7-11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Technical Improvements and Reporting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PMT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Discussion 8/20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894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SMOKE-ready Emission Inventory Files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No work yet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33398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Milestones: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9920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Sept. 2018 – Literature review PowerPoint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8993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Oct. 2018 – Survey finalized to send out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6261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Apr. 2019 – SMOKE-ready 2014 O&amp;G emissions inventory files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86713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Coordination and Next Steps: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715549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Assistance needed from States to complete survey (coordinate with local industry if needed)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52251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OGWG and Project Management Team (PMT) review of draft work products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03438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603599" y="6500776"/>
            <a:ext cx="2588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* Posted on OGWG webpage</a:t>
            </a:r>
          </a:p>
        </p:txBody>
      </p:sp>
    </p:spTree>
    <p:extLst>
      <p:ext uri="{BB962C8B-B14F-4D97-AF65-F5344CB8AC3E}">
        <p14:creationId xmlns:p14="http://schemas.microsoft.com/office/powerpoint/2010/main" val="3742190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Survey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591" y="1143000"/>
            <a:ext cx="10932818" cy="5033964"/>
          </a:xfrm>
        </p:spPr>
        <p:txBody>
          <a:bodyPr/>
          <a:lstStyle/>
          <a:p>
            <a:r>
              <a:rPr lang="en-US" dirty="0" smtClean="0"/>
              <a:t>Survey will be filled-out in two phases</a:t>
            </a:r>
          </a:p>
          <a:p>
            <a:pPr lvl="1"/>
            <a:r>
              <a:rPr lang="en-US" dirty="0" smtClean="0"/>
              <a:t>Phase 1:  Agencies fill-out survey based on internal data sets</a:t>
            </a:r>
          </a:p>
          <a:p>
            <a:pPr lvl="1"/>
            <a:r>
              <a:rPr lang="en-US" dirty="0" smtClean="0"/>
              <a:t>Phase 2:  Operators </a:t>
            </a:r>
            <a:r>
              <a:rPr lang="en-US" dirty="0"/>
              <a:t>fill-out survey (top 3-5 operators in each </a:t>
            </a:r>
            <a:r>
              <a:rPr lang="en-US" dirty="0" smtClean="0"/>
              <a:t>basin)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91" y="2464282"/>
            <a:ext cx="9972675" cy="4314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5460" y="2584175"/>
            <a:ext cx="1749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12/11/18 OGWG Call</a:t>
            </a: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3118668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4782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Status Report for Oil and Gas Work Group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600211"/>
              </p:ext>
            </p:extLst>
          </p:nvPr>
        </p:nvGraphicFramePr>
        <p:xfrm>
          <a:off x="406837" y="1000773"/>
          <a:ext cx="11638017" cy="5093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9770">
                  <a:extLst>
                    <a:ext uri="{9D8B030D-6E8A-4147-A177-3AD203B41FA5}">
                      <a16:colId xmlns:a16="http://schemas.microsoft.com/office/drawing/2014/main" val="3953714735"/>
                    </a:ext>
                  </a:extLst>
                </a:gridCol>
                <a:gridCol w="2538247">
                  <a:extLst>
                    <a:ext uri="{9D8B030D-6E8A-4147-A177-3AD203B41FA5}">
                      <a16:colId xmlns:a16="http://schemas.microsoft.com/office/drawing/2014/main" val="742248263"/>
                    </a:ext>
                  </a:extLst>
                </a:gridCol>
              </a:tblGrid>
              <a:tr h="265918">
                <a:tc gridSpan="2"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Task 2: Forecast 2028 (OTB &amp; OTW Controls) Oil &amp; Gas Emissions Inventory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6128363"/>
                  </a:ext>
                </a:extLst>
              </a:tr>
              <a:tr h="2304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Approach: Contractor (Ramboll) performing work on following tasks: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u="sng" dirty="0">
                          <a:solidFill>
                            <a:schemeClr val="tx1"/>
                          </a:solidFill>
                        </a:rPr>
                        <a:t>Status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845834"/>
                  </a:ext>
                </a:extLst>
              </a:tr>
              <a:tr h="230462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Identify historic growth, supply, demand, and production decline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Compilation</a:t>
                      </a:r>
                      <a:r>
                        <a:rPr lang="en-US" baseline="0" dirty="0" smtClean="0"/>
                        <a:t> Complete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4954960"/>
                  </a:ext>
                </a:extLst>
              </a:tr>
              <a:tr h="230462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Identify a Range of Forecast Year Oil and Gas Scenarios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Next Step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3850439"/>
                  </a:ext>
                </a:extLst>
              </a:tr>
              <a:tr h="230462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Identify Rule Penetration and Effectiveness for Oil and Gas Sources:  </a:t>
                      </a:r>
                    </a:p>
                    <a:p>
                      <a:pPr lvl="1"/>
                      <a:r>
                        <a:rPr lang="en-US" dirty="0"/>
                        <a:t>                 National, State, Local, Tribal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No Work Yet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12779"/>
                  </a:ext>
                </a:extLst>
              </a:tr>
              <a:tr h="230462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Implement Regionally-Consistent 2028 Forecast (OTB &amp; OTW controls) Emissions Inventory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“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891812"/>
                  </a:ext>
                </a:extLst>
              </a:tr>
              <a:tr h="230462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SMOKE-ready Emission Inventory Files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“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3339884"/>
                  </a:ext>
                </a:extLst>
              </a:tr>
              <a:tr h="2304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Milestones: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9920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May 2019 – Final Report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8993395"/>
                  </a:ext>
                </a:extLst>
              </a:tr>
              <a:tr h="230462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June 2019 – SMOKE-ready 2028 O&amp;G emissions inventory files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6261343"/>
                  </a:ext>
                </a:extLst>
              </a:tr>
              <a:tr h="2304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Coordination and Next Steps: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7155493"/>
                  </a:ext>
                </a:extLst>
              </a:tr>
              <a:tr h="460924">
                <a:tc gridSpan="2"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OGWG and Project Management Team (PMT) review of draft work products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522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1682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806" y="646660"/>
            <a:ext cx="9886950" cy="6200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41423"/>
          </a:xfrm>
        </p:spPr>
        <p:txBody>
          <a:bodyPr/>
          <a:lstStyle/>
          <a:p>
            <a:r>
              <a:rPr lang="en-US" dirty="0" smtClean="0"/>
              <a:t>Status, Schedule &amp; Looking Ahead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43806" y="741423"/>
            <a:ext cx="1749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12/11/18 OGWG Call</a:t>
            </a: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1148662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75238"/>
            <a:ext cx="9144000" cy="1655762"/>
          </a:xfrm>
        </p:spPr>
        <p:txBody>
          <a:bodyPr/>
          <a:lstStyle/>
          <a:p>
            <a:pPr algn="l"/>
            <a:r>
              <a:rPr lang="en-US" sz="3600" dirty="0" smtClean="0"/>
              <a:t>Regional Technical Operations Work </a:t>
            </a:r>
            <a:r>
              <a:rPr lang="en-US" sz="3600" dirty="0"/>
              <a:t>Group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93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RTOWG Work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Co-Chairs:  </a:t>
            </a:r>
          </a:p>
          <a:p>
            <a:pPr lvl="1"/>
            <a:r>
              <a:rPr lang="en-US" dirty="0"/>
              <a:t>Gail </a:t>
            </a:r>
            <a:r>
              <a:rPr lang="en-US" dirty="0" err="1"/>
              <a:t>Tonnesen</a:t>
            </a:r>
            <a:r>
              <a:rPr lang="en-US" dirty="0"/>
              <a:t> (EPA R8)</a:t>
            </a:r>
          </a:p>
          <a:p>
            <a:pPr lvl="1"/>
            <a:r>
              <a:rPr lang="en-US" dirty="0"/>
              <a:t>Kevin Briggs (CO CDPHE)</a:t>
            </a:r>
          </a:p>
          <a:p>
            <a:pPr lvl="1"/>
            <a:r>
              <a:rPr lang="en-US" dirty="0"/>
              <a:t>Mike </a:t>
            </a:r>
            <a:r>
              <a:rPr lang="en-US" dirty="0" err="1"/>
              <a:t>Barna</a:t>
            </a:r>
            <a:r>
              <a:rPr lang="en-US" dirty="0"/>
              <a:t> (NPS ARD)</a:t>
            </a:r>
          </a:p>
          <a:p>
            <a:r>
              <a:rPr lang="en-US" dirty="0"/>
              <a:t>Call Schedule: </a:t>
            </a:r>
          </a:p>
          <a:p>
            <a:pPr lvl="1"/>
            <a:r>
              <a:rPr lang="en-US" dirty="0"/>
              <a:t>Next call: </a:t>
            </a:r>
            <a:r>
              <a:rPr lang="en-US" dirty="0" smtClean="0"/>
              <a:t>late January 2019</a:t>
            </a:r>
            <a:endParaRPr lang="en-US" dirty="0"/>
          </a:p>
          <a:p>
            <a:pPr lvl="1"/>
            <a:r>
              <a:rPr lang="en-US" dirty="0" smtClean="0"/>
              <a:t>RTOWG </a:t>
            </a:r>
            <a:r>
              <a:rPr lang="en-US" dirty="0"/>
              <a:t>co-chairs participating in other workgroup calls</a:t>
            </a:r>
          </a:p>
          <a:p>
            <a:r>
              <a:rPr lang="en-US" dirty="0" smtClean="0"/>
              <a:t>Website</a:t>
            </a:r>
            <a:r>
              <a:rPr lang="en-US" dirty="0"/>
              <a:t>:  </a:t>
            </a:r>
          </a:p>
          <a:p>
            <a:pPr lvl="1"/>
            <a:r>
              <a:rPr lang="en-US" dirty="0">
                <a:hlinkClick r:id="rId2"/>
              </a:rPr>
              <a:t>http://www.wrapair2.org/RTOWG.aspx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0640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Status Report for RTOWG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Joint RTOWG / Control Measures Subcommittee call, 12/12/18</a:t>
            </a:r>
          </a:p>
          <a:p>
            <a:pPr lvl="1"/>
            <a:r>
              <a:rPr lang="en-US" dirty="0" smtClean="0"/>
              <a:t>Overview </a:t>
            </a:r>
            <a:r>
              <a:rPr lang="en-US" dirty="0"/>
              <a:t>of Control Measures Subcommittee’s “Reasonable Progress Source Identification and Analysis Protocol” – Curt </a:t>
            </a:r>
            <a:r>
              <a:rPr lang="en-US" dirty="0" err="1" smtClean="0"/>
              <a:t>Taipale</a:t>
            </a:r>
            <a:r>
              <a:rPr lang="en-US" dirty="0" smtClean="0"/>
              <a:t> (CDPHE)</a:t>
            </a:r>
          </a:p>
          <a:p>
            <a:pPr lvl="1"/>
            <a:r>
              <a:rPr lang="en-US" dirty="0"/>
              <a:t>Options for Single-Source Visibility Ranking/Evaluation with Modeling Tools presentation – Ralph </a:t>
            </a:r>
            <a:r>
              <a:rPr lang="en-US" dirty="0" smtClean="0"/>
              <a:t>Morris (</a:t>
            </a:r>
            <a:r>
              <a:rPr lang="en-US" dirty="0" err="1" smtClean="0"/>
              <a:t>Ramboll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542" t="16297" r="27396" b="41666"/>
          <a:stretch/>
        </p:blipFill>
        <p:spPr>
          <a:xfrm>
            <a:off x="6648450" y="3386757"/>
            <a:ext cx="4705350" cy="252509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3857625"/>
            <a:ext cx="5353050" cy="24542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Participated in the Monitoring Data and Glide Path Subcommittee call, 12/13/19</a:t>
            </a:r>
          </a:p>
          <a:p>
            <a:r>
              <a:rPr lang="en-US" dirty="0" smtClean="0"/>
              <a:t>Participated in HAQAST haze and ozone calls; HAQAST meeting Jan. 3-4, 2019 in Phoenix</a:t>
            </a:r>
          </a:p>
        </p:txBody>
      </p:sp>
    </p:spTree>
    <p:extLst>
      <p:ext uri="{BB962C8B-B14F-4D97-AF65-F5344CB8AC3E}">
        <p14:creationId xmlns:p14="http://schemas.microsoft.com/office/powerpoint/2010/main" val="2700575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Status Report for RTOWG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Development of initial 2014 modeling platform</a:t>
            </a:r>
            <a:endParaRPr lang="en-US" dirty="0"/>
          </a:p>
          <a:p>
            <a:pPr lvl="1"/>
            <a:r>
              <a:rPr lang="en-US" dirty="0"/>
              <a:t>Approach</a:t>
            </a:r>
          </a:p>
          <a:p>
            <a:pPr lvl="2"/>
            <a:r>
              <a:rPr lang="en-US" dirty="0" smtClean="0"/>
              <a:t>Implement an initial modeling platform for 2014</a:t>
            </a:r>
          </a:p>
          <a:p>
            <a:pPr lvl="1"/>
            <a:r>
              <a:rPr lang="en-US" dirty="0" smtClean="0"/>
              <a:t>Status</a:t>
            </a:r>
            <a:endParaRPr lang="en-US" dirty="0"/>
          </a:p>
          <a:p>
            <a:pPr lvl="2"/>
            <a:r>
              <a:rPr lang="en-US" dirty="0" smtClean="0"/>
              <a:t>Modeling contract awarded to </a:t>
            </a:r>
            <a:r>
              <a:rPr lang="en-US" dirty="0" err="1" smtClean="0"/>
              <a:t>Ramboll</a:t>
            </a:r>
            <a:r>
              <a:rPr lang="en-US" dirty="0" smtClean="0"/>
              <a:t> for phase 1</a:t>
            </a:r>
          </a:p>
          <a:p>
            <a:pPr lvl="1"/>
            <a:r>
              <a:rPr lang="en-US" dirty="0" smtClean="0"/>
              <a:t>Milestones</a:t>
            </a:r>
            <a:endParaRPr lang="en-US" dirty="0"/>
          </a:p>
          <a:p>
            <a:pPr lvl="2"/>
            <a:r>
              <a:rPr lang="en-US" dirty="0" smtClean="0"/>
              <a:t>(see following slide)</a:t>
            </a:r>
            <a:endParaRPr lang="en-US" dirty="0"/>
          </a:p>
          <a:p>
            <a:pPr lvl="1"/>
            <a:r>
              <a:rPr lang="en-US" dirty="0"/>
              <a:t>Coordination and Next Steps </a:t>
            </a:r>
          </a:p>
          <a:p>
            <a:pPr lvl="2"/>
            <a:r>
              <a:rPr lang="en-US" dirty="0" smtClean="0"/>
              <a:t>~bi-weekly team calls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264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Status Report for RTOWG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916" t="40741" r="26771" b="20926"/>
          <a:stretch/>
        </p:blipFill>
        <p:spPr>
          <a:xfrm>
            <a:off x="1143000" y="2476500"/>
            <a:ext cx="920115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55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557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Status Report for RTOWG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500" t="33704" r="28542" b="10371"/>
          <a:stretch/>
        </p:blipFill>
        <p:spPr>
          <a:xfrm>
            <a:off x="1028700" y="1104900"/>
            <a:ext cx="89535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47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927" y="258712"/>
            <a:ext cx="2421989" cy="323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75238"/>
            <a:ext cx="9144000" cy="1655762"/>
          </a:xfrm>
        </p:spPr>
        <p:txBody>
          <a:bodyPr/>
          <a:lstStyle/>
          <a:p>
            <a:pPr algn="l"/>
            <a:r>
              <a:rPr lang="en-US" sz="3600" dirty="0"/>
              <a:t>Tribal Data Work Group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88" y="461734"/>
            <a:ext cx="45148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961" y="461734"/>
            <a:ext cx="3297716" cy="284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175" y="3249059"/>
            <a:ext cx="3760624" cy="347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167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75238"/>
            <a:ext cx="9144000" cy="1655762"/>
          </a:xfrm>
        </p:spPr>
        <p:txBody>
          <a:bodyPr/>
          <a:lstStyle/>
          <a:p>
            <a:pPr algn="l"/>
            <a:r>
              <a:rPr lang="en-US" sz="3600" dirty="0" smtClean="0"/>
              <a:t>Regional Haze Planning Work </a:t>
            </a:r>
            <a:r>
              <a:rPr lang="en-US" sz="3600" dirty="0"/>
              <a:t>Group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572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417835"/>
            <a:ext cx="11471564" cy="5074405"/>
          </a:xfrm>
          <a:noFill/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/>
              <a:t>Co-Chairs:</a:t>
            </a: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/>
              <a:t>Tina Suarez-Murias (CARB</a:t>
            </a:r>
            <a:r>
              <a:rPr lang="en-US" dirty="0"/>
              <a:t>) &amp; Jay Baker (UT DEQ)</a:t>
            </a: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/>
              <a:t>Call Schedule:  	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/>
              <a:t>Tuesday every even </a:t>
            </a:r>
            <a:r>
              <a:rPr lang="en-US" dirty="0" smtClean="0"/>
              <a:t>month, noon-2PM Mountain Time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/>
              <a:t>Website: </a:t>
            </a:r>
            <a:r>
              <a:rPr lang="en-US" dirty="0" smtClean="0"/>
              <a:t>		 </a:t>
            </a:r>
            <a:r>
              <a:rPr lang="en-US" dirty="0" smtClean="0">
                <a:hlinkClick r:id="rId3"/>
              </a:rPr>
              <a:t>https://www.wrapair2.org/RHPWG.aspx</a:t>
            </a:r>
            <a:endParaRPr lang="en-US" dirty="0" smtClean="0"/>
          </a:p>
          <a:p>
            <a:pPr>
              <a:spcBef>
                <a:spcPts val="1200"/>
              </a:spcBef>
              <a:buFont typeface="Symbol" panose="05050102010706020507" pitchFamily="18" charset="2"/>
              <a:buChar char="*"/>
            </a:pPr>
            <a:endParaRPr lang="en-US" sz="1000" b="1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Current Activities &amp; Questions: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Deliverables from all five subcommittees prior to docket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Evaluating Work Group and Subcommittee Coordination, Overlap, and Roles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Figuring out task revisions for 2019 in Work Plan vs. State Responsibilities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Transition to Training for tool (deliverable) use and SIP writing</a:t>
            </a:r>
          </a:p>
          <a:p>
            <a:r>
              <a:rPr lang="en-US" dirty="0" smtClean="0"/>
              <a:t>States assessing Source Controls in 2019 in order to Forecast for 2028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65583" y="281947"/>
            <a:ext cx="10515600" cy="915264"/>
          </a:xfrm>
          <a:prstGeom prst="rect">
            <a:avLst/>
          </a:prstGeom>
          <a:gradFill flip="none" rotWithShape="1"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Regional Haze Planning Work Group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3207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1849" y="188973"/>
            <a:ext cx="10515600" cy="915264"/>
          </a:xfrm>
          <a:prstGeom prst="rect">
            <a:avLst/>
          </a:prstGeom>
          <a:gradFill flip="none" rotWithShape="1"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Regional Haze Planning Work Group</a:t>
            </a:r>
            <a:endParaRPr lang="en-US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94663" y="1268731"/>
          <a:ext cx="11189971" cy="5280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3030">
                  <a:extLst>
                    <a:ext uri="{9D8B030D-6E8A-4147-A177-3AD203B41FA5}">
                      <a16:colId xmlns:a16="http://schemas.microsoft.com/office/drawing/2014/main" val="3093736391"/>
                    </a:ext>
                  </a:extLst>
                </a:gridCol>
                <a:gridCol w="2720340">
                  <a:extLst>
                    <a:ext uri="{9D8B030D-6E8A-4147-A177-3AD203B41FA5}">
                      <a16:colId xmlns:a16="http://schemas.microsoft.com/office/drawing/2014/main" val="1786401657"/>
                    </a:ext>
                  </a:extLst>
                </a:gridCol>
                <a:gridCol w="2754630">
                  <a:extLst>
                    <a:ext uri="{9D8B030D-6E8A-4147-A177-3AD203B41FA5}">
                      <a16:colId xmlns:a16="http://schemas.microsoft.com/office/drawing/2014/main" val="2525962768"/>
                    </a:ext>
                  </a:extLst>
                </a:gridCol>
                <a:gridCol w="4331971">
                  <a:extLst>
                    <a:ext uri="{9D8B030D-6E8A-4147-A177-3AD203B41FA5}">
                      <a16:colId xmlns:a16="http://schemas.microsoft.com/office/drawing/2014/main" val="1213875178"/>
                    </a:ext>
                  </a:extLst>
                </a:gridCol>
              </a:tblGrid>
              <a:tr h="5083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REGIONAL HAZE (</a:t>
                      </a:r>
                      <a:r>
                        <a:rPr lang="en-US" sz="1400" dirty="0" smtClean="0">
                          <a:effectLst/>
                        </a:rPr>
                        <a:t>2018 Tasks)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12" marR="665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PROGRESS or COMPLETE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12" marR="6651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 </a:t>
                      </a:r>
                      <a:r>
                        <a:rPr lang="en-US" sz="1400" dirty="0" smtClean="0">
                          <a:effectLst/>
                        </a:rPr>
                        <a:t>DO in 2019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12" marR="6651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ISSUES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12" marR="66512" marT="0" marB="0" anchor="ctr"/>
                </a:tc>
                <a:extLst>
                  <a:ext uri="{0D108BD9-81ED-4DB2-BD59-A6C34878D82A}">
                    <a16:rowId xmlns:a16="http://schemas.microsoft.com/office/drawing/2014/main" val="1978785370"/>
                  </a:ext>
                </a:extLst>
              </a:tr>
              <a:tr h="10166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Monitor Data Analysis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6512" marR="66512" marT="0" marB="0" anchor="ctr"/>
                </a:tc>
                <a:tc>
                  <a:txBody>
                    <a:bodyPr/>
                    <a:lstStyle/>
                    <a:p>
                      <a:pPr marL="0" marR="0" indent="-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-Alternatives Analysis for MID </a:t>
                      </a:r>
                      <a:r>
                        <a:rPr lang="en-US" sz="1400" dirty="0" smtClean="0">
                          <a:effectLst/>
                        </a:rPr>
                        <a:t>Selection White Paper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-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dirty="0" smtClean="0">
                          <a:effectLst/>
                        </a:rPr>
                        <a:t>States do Species Focus by Site</a:t>
                      </a:r>
                    </a:p>
                    <a:p>
                      <a:pPr marL="0" marR="0" indent="-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Patching/Substitution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12" marR="66512" marT="0" marB="0" anchor="ctr"/>
                </a:tc>
                <a:tc>
                  <a:txBody>
                    <a:bodyPr/>
                    <a:lstStyle/>
                    <a:p>
                      <a:pPr marL="0" marR="0" indent="-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-Glide Path Recalculation</a:t>
                      </a:r>
                    </a:p>
                    <a:p>
                      <a:pPr marL="0" marR="0" indent="-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-Trends </a:t>
                      </a:r>
                      <a:r>
                        <a:rPr lang="en-US" sz="1400" dirty="0" smtClean="0">
                          <a:effectLst/>
                        </a:rPr>
                        <a:t>Analysis</a:t>
                      </a:r>
                    </a:p>
                    <a:p>
                      <a:pPr marL="0" marR="0" lvl="0" indent="-4508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-New Natural Conditions end point only for this planning period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12" marR="66512" marT="0" marB="0" anchor="ctr"/>
                </a:tc>
                <a:tc>
                  <a:txBody>
                    <a:bodyPr/>
                    <a:lstStyle/>
                    <a:p>
                      <a:pPr marL="0" marR="0" indent="-571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-Awaiting Final EPA Guidance</a:t>
                      </a:r>
                      <a:r>
                        <a:rPr lang="en-US" sz="1400" baseline="0" dirty="0" smtClean="0">
                          <a:effectLst/>
                        </a:rPr>
                        <a:t> on MID Selection (2018) </a:t>
                      </a:r>
                      <a:r>
                        <a:rPr lang="en-US" sz="1400" baseline="0" dirty="0" smtClean="0">
                          <a:effectLst/>
                          <a:latin typeface="+mn-lt"/>
                        </a:rPr>
                        <a:t>and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Natural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Conditions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(2019)</a:t>
                      </a:r>
                    </a:p>
                    <a:p>
                      <a:pPr marL="0" marR="0" indent="-571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-Progress Report requirements and responsibilities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12" marR="66512" marT="0" marB="0" anchor="ctr"/>
                </a:tc>
                <a:extLst>
                  <a:ext uri="{0D108BD9-81ED-4DB2-BD59-A6C34878D82A}">
                    <a16:rowId xmlns:a16="http://schemas.microsoft.com/office/drawing/2014/main" val="915478512"/>
                  </a:ext>
                </a:extLst>
              </a:tr>
              <a:tr h="850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Emission Inventory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12" marR="66512" marT="0" marB="0" anchor="ctr"/>
                </a:tc>
                <a:tc>
                  <a:txBody>
                    <a:bodyPr/>
                    <a:lstStyle/>
                    <a:p>
                      <a:pPr marL="0" marR="0" indent="-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-States Confirmed 2014 </a:t>
                      </a:r>
                      <a:r>
                        <a:rPr lang="en-US" sz="1400" dirty="0" smtClean="0">
                          <a:effectLst/>
                        </a:rPr>
                        <a:t>Inventories</a:t>
                      </a:r>
                      <a:r>
                        <a:rPr lang="en-US" sz="1400" baseline="0" dirty="0" smtClean="0">
                          <a:effectLst/>
                        </a:rPr>
                        <a:t> for most categories and completed White Paper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12" marR="66512" marT="0" marB="0" anchor="ctr"/>
                </a:tc>
                <a:tc>
                  <a:txBody>
                    <a:bodyPr/>
                    <a:lstStyle/>
                    <a:p>
                      <a:pPr marL="0" marR="0" indent="-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-Oil &amp; Gas (Spring 2019)</a:t>
                      </a:r>
                    </a:p>
                    <a:p>
                      <a:pPr marL="0" marR="0" indent="-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-Smoke &amp; Fire (Spring 2019)</a:t>
                      </a:r>
                    </a:p>
                    <a:p>
                      <a:pPr marL="0" marR="0" indent="-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-2028 Forecast and Trends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12" marR="66512" marT="0" marB="0" anchor="ctr"/>
                </a:tc>
                <a:tc>
                  <a:txBody>
                    <a:bodyPr/>
                    <a:lstStyle/>
                    <a:p>
                      <a:pPr marL="0" marR="0" indent="-571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-EPA </a:t>
                      </a:r>
                      <a:r>
                        <a:rPr lang="en-US" sz="1400" dirty="0">
                          <a:effectLst/>
                        </a:rPr>
                        <a:t>2028 forecast from 2016 vs. </a:t>
                      </a:r>
                      <a:r>
                        <a:rPr lang="en-US" sz="1400" dirty="0" smtClean="0">
                          <a:effectLst/>
                        </a:rPr>
                        <a:t>2014 differences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-571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-Multi-year Average Categories</a:t>
                      </a:r>
                    </a:p>
                    <a:p>
                      <a:pPr marL="0" marR="0" indent="-571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-Boundary Conditions &amp; International Emissions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12" marR="66512" marT="0" marB="0" anchor="ctr"/>
                </a:tc>
                <a:extLst>
                  <a:ext uri="{0D108BD9-81ED-4DB2-BD59-A6C34878D82A}">
                    <a16:rowId xmlns:a16="http://schemas.microsoft.com/office/drawing/2014/main" val="2600853398"/>
                  </a:ext>
                </a:extLst>
              </a:tr>
              <a:tr h="7956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Air Quality Modeling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12" marR="66512" marT="0" marB="0" anchor="ctr"/>
                </a:tc>
                <a:tc>
                  <a:txBody>
                    <a:bodyPr/>
                    <a:lstStyle/>
                    <a:p>
                      <a:pPr marL="0" marR="0" indent="-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-Developing Categories for Source Apportionment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12" marR="66512" marT="0" marB="0" anchor="ctr"/>
                </a:tc>
                <a:tc>
                  <a:txBody>
                    <a:bodyPr/>
                    <a:lstStyle/>
                    <a:p>
                      <a:pPr marL="0" marR="0" indent="-44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-Average multi-year categories</a:t>
                      </a:r>
                    </a:p>
                    <a:p>
                      <a:pPr marL="0" marR="0" indent="-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-2014 Meteorology Model</a:t>
                      </a:r>
                    </a:p>
                    <a:p>
                      <a:pPr marL="0" marR="0" indent="-571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-Calculating RRF with MIDs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12" marR="66512" marT="0" marB="0" anchor="ctr"/>
                </a:tc>
                <a:tc>
                  <a:txBody>
                    <a:bodyPr/>
                    <a:lstStyle/>
                    <a:p>
                      <a:pPr marL="0" marR="0" indent="-571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-Interplay of RHPWG &amp; RTOWG for RH modeling</a:t>
                      </a:r>
                    </a:p>
                    <a:p>
                      <a:pPr marL="0" marR="0" indent="-571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-Reconciling </a:t>
                      </a:r>
                      <a:r>
                        <a:rPr lang="en-US" sz="1400" dirty="0" smtClean="0">
                          <a:effectLst/>
                        </a:rPr>
                        <a:t>WRAP work </a:t>
                      </a:r>
                      <a:r>
                        <a:rPr lang="en-US" sz="1400" dirty="0">
                          <a:effectLst/>
                        </a:rPr>
                        <a:t>with EPA modeling</a:t>
                      </a:r>
                    </a:p>
                    <a:p>
                      <a:pPr marL="0" marR="0" indent="-571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-Is WEP </a:t>
                      </a:r>
                      <a:r>
                        <a:rPr lang="en-US" sz="1400" dirty="0" smtClean="0">
                          <a:effectLst/>
                        </a:rPr>
                        <a:t>necessary and affordable?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12" marR="66512" marT="0" marB="0" anchor="ctr"/>
                </a:tc>
                <a:extLst>
                  <a:ext uri="{0D108BD9-81ED-4DB2-BD59-A6C34878D82A}">
                    <a16:rowId xmlns:a16="http://schemas.microsoft.com/office/drawing/2014/main" val="799995673"/>
                  </a:ext>
                </a:extLst>
              </a:tr>
              <a:tr h="5359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Source Analysis for Controls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12" marR="66512" marT="0" marB="0" anchor="ctr"/>
                </a:tc>
                <a:tc>
                  <a:txBody>
                    <a:bodyPr/>
                    <a:lstStyle/>
                    <a:p>
                      <a:pPr marL="0" marR="0" indent="-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-Screening </a:t>
                      </a:r>
                      <a:r>
                        <a:rPr lang="en-US" sz="1400" dirty="0" smtClean="0">
                          <a:effectLst/>
                        </a:rPr>
                        <a:t>Protocol White Paper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12" marR="66512" marT="0" marB="0" anchor="ctr"/>
                </a:tc>
                <a:tc>
                  <a:txBody>
                    <a:bodyPr/>
                    <a:lstStyle/>
                    <a:p>
                      <a:pPr marL="0" marR="0" indent="-44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-Visibility as a Fifth Factor</a:t>
                      </a:r>
                    </a:p>
                    <a:p>
                      <a:pPr marL="0" marR="0" indent="-44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-Control Option “Clearinghouse</a:t>
                      </a:r>
                      <a:r>
                        <a:rPr lang="en-US" sz="1400" dirty="0" smtClean="0">
                          <a:effectLst/>
                        </a:rPr>
                        <a:t>”?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12" marR="66512" marT="0" marB="0" anchor="ctr"/>
                </a:tc>
                <a:tc>
                  <a:txBody>
                    <a:bodyPr/>
                    <a:lstStyle/>
                    <a:p>
                      <a:pPr marL="0" marR="0" indent="-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-States must do their own Analysis and have Emissions Reductions results by Fall 2019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12" marR="66512" marT="0" marB="0" anchor="ctr"/>
                </a:tc>
                <a:extLst>
                  <a:ext uri="{0D108BD9-81ED-4DB2-BD59-A6C34878D82A}">
                    <a16:rowId xmlns:a16="http://schemas.microsoft.com/office/drawing/2014/main" val="3678466871"/>
                  </a:ext>
                </a:extLst>
              </a:tr>
              <a:tr h="9803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Shared Database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12" marR="66512" marT="0" marB="0" anchor="ctr"/>
                </a:tc>
                <a:tc>
                  <a:txBody>
                    <a:bodyPr/>
                    <a:lstStyle/>
                    <a:p>
                      <a:pPr marL="0" marR="0" lvl="0" indent="-4508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--First Progress Report Oct. 5</a:t>
                      </a:r>
                      <a:endParaRPr lang="en-US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-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-TSS v.2 ongoing </a:t>
                      </a:r>
                      <a:r>
                        <a:rPr lang="en-US" sz="1400" dirty="0">
                          <a:effectLst/>
                        </a:rPr>
                        <a:t>development</a:t>
                      </a:r>
                    </a:p>
                    <a:p>
                      <a:pPr marL="0" marR="0" indent="-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-Regional Haze Planning Overview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12" marR="66512" marT="0" marB="0" anchor="ctr"/>
                </a:tc>
                <a:tc>
                  <a:txBody>
                    <a:bodyPr/>
                    <a:lstStyle/>
                    <a:p>
                      <a:pPr marL="0" marR="0" indent="-44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-Continue review of tools developed by CIRA collaborators</a:t>
                      </a:r>
                    </a:p>
                    <a:p>
                      <a:pPr marL="0" marR="0" indent="-44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 educational and reference materials for TSS</a:t>
                      </a:r>
                    </a:p>
                  </a:txBody>
                  <a:tcPr marL="66512" marR="66512" marT="0" marB="0" anchor="ctr"/>
                </a:tc>
                <a:tc>
                  <a:txBody>
                    <a:bodyPr/>
                    <a:lstStyle/>
                    <a:p>
                      <a:pPr marL="0" marR="0" indent="-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-“Freezing” Data for Planning Purposes</a:t>
                      </a:r>
                    </a:p>
                    <a:p>
                      <a:pPr marL="0" marR="0" indent="-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-Storing &amp; Linking Reference Materials</a:t>
                      </a:r>
                    </a:p>
                    <a:p>
                      <a:pPr marL="0" marR="0" indent="-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for future TSS v2 Progress Reports</a:t>
                      </a:r>
                    </a:p>
                  </a:txBody>
                  <a:tcPr marL="66512" marR="66512" marT="0" marB="0" anchor="ctr"/>
                </a:tc>
                <a:extLst>
                  <a:ext uri="{0D108BD9-81ED-4DB2-BD59-A6C34878D82A}">
                    <a16:rowId xmlns:a16="http://schemas.microsoft.com/office/drawing/2014/main" val="4051132260"/>
                  </a:ext>
                </a:extLst>
              </a:tr>
              <a:tr h="5931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Consultation &amp; Coordination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12" marR="66512" marT="0" marB="0" anchor="ctr"/>
                </a:tc>
                <a:tc>
                  <a:txBody>
                    <a:bodyPr/>
                    <a:lstStyle/>
                    <a:p>
                      <a:pPr marL="0" marR="0" indent="-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-White Paper on Protocols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12" marR="66512" marT="0" marB="0" anchor="ctr"/>
                </a:tc>
                <a:tc>
                  <a:txBody>
                    <a:bodyPr/>
                    <a:lstStyle/>
                    <a:p>
                      <a:pPr marL="0" marR="0" indent="-44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-Coordinate Training Modules</a:t>
                      </a:r>
                    </a:p>
                    <a:p>
                      <a:pPr marL="0" marR="0" indent="-44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-Contacts &amp; Links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12" marR="66512" marT="0" marB="0" anchor="ctr"/>
                </a:tc>
                <a:tc>
                  <a:txBody>
                    <a:bodyPr/>
                    <a:lstStyle/>
                    <a:p>
                      <a:pPr marL="0" marR="0" indent="-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-Will Timeline &amp; Work Plan help pace progress</a:t>
                      </a:r>
                    </a:p>
                    <a:p>
                      <a:pPr marL="0" marR="0" indent="-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-Nexus between Tools, Training, &amp; SIP Production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12" marR="66512" marT="0" marB="0" anchor="ctr"/>
                </a:tc>
                <a:extLst>
                  <a:ext uri="{0D108BD9-81ED-4DB2-BD59-A6C34878D82A}">
                    <a16:rowId xmlns:a16="http://schemas.microsoft.com/office/drawing/2014/main" val="88395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12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2212"/>
            <a:ext cx="10515600" cy="1072442"/>
          </a:xfrm>
          <a:gradFill flip="none" rotWithShape="1"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Regional Haze Planning Work Group</a:t>
            </a:r>
            <a:br>
              <a:rPr lang="en-US" b="1" dirty="0" smtClean="0"/>
            </a:br>
            <a:r>
              <a:rPr lang="en-US" sz="3600" dirty="0" smtClean="0"/>
              <a:t>Monitoring Data &amp; Glide Path Status Report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" y="1204655"/>
            <a:ext cx="11395710" cy="55390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b="1" dirty="0" smtClean="0"/>
              <a:t>Approach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500" dirty="0" smtClean="0"/>
              <a:t>Evaluate proposed EPA tracking metric with alternative extreme episodic event (E3) thresholds and other options for selecting the 20% Most Impaired Days (MID) in the west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500" dirty="0" smtClean="0"/>
              <a:t>Set up Excel spreadsheet and R code analysis to test variables on 26 representative IMPROVE sites, which each State can use to analyze their IMPROVE sites using FED dataset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500" dirty="0" smtClean="0"/>
              <a:t>Develop methodologies for evaluating Natural Condition alternative estimation techniques for future testing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endParaRPr lang="en-US" sz="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b="1" dirty="0" smtClean="0"/>
              <a:t>Status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500" dirty="0" smtClean="0"/>
              <a:t>Recommended EPA’s proposed metric as WRAP suggested metric methodology for Most Impaired Days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500" dirty="0" smtClean="0"/>
              <a:t>Prepared draft document outlining potential alternative metrics, how to evaluate alternative, and coordination with other organizations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500" dirty="0" smtClean="0"/>
              <a:t>Contractor support to develop data substitution methodologies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500" dirty="0" smtClean="0"/>
              <a:t>Exploring ideas for natural condition estimation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500" dirty="0" smtClean="0"/>
              <a:t>Updated data evaluation tools to include 2017 datasets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500" dirty="0" smtClean="0"/>
              <a:t>Preparing draft summary documentation of work completed to date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endParaRPr lang="en-US" sz="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b="1" dirty="0" smtClean="0"/>
              <a:t>Milestones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Subcommittee summary document draft document under Work Group review in December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500" dirty="0" smtClean="0"/>
              <a:t>Contractor preparing report documenting data patching and data substitution using State feedback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endParaRPr lang="en-US" sz="8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•"/>
            </a:pPr>
            <a:r>
              <a:rPr lang="en-US" sz="1500" b="1" dirty="0" smtClean="0"/>
              <a:t>Coordination and Next Steps and Tasks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500" dirty="0" smtClean="0"/>
              <a:t>Draft summary document presented to RHPWG (all states, FLMs, tribes, EPA) for feedback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500" dirty="0" smtClean="0"/>
              <a:t>Research methodologies for Baseline and 2064 Natural Conditions adjustment (Glide Path slope and endpoints)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500" dirty="0" smtClean="0"/>
              <a:t>Coordinate with Modeling and Emission Inventory subcommittee to determine metric needs for modeling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500" dirty="0" smtClean="0"/>
              <a:t>Research methods for Uniform Rate of Progress adjustment (prescribed fire and international impacts)</a:t>
            </a:r>
          </a:p>
        </p:txBody>
      </p:sp>
    </p:spTree>
    <p:extLst>
      <p:ext uri="{BB962C8B-B14F-4D97-AF65-F5344CB8AC3E}">
        <p14:creationId xmlns:p14="http://schemas.microsoft.com/office/powerpoint/2010/main" val="153204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85830"/>
            <a:ext cx="10515600" cy="1105760"/>
          </a:xfrm>
          <a:gradFill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Regional Haze Planning Work Group</a:t>
            </a:r>
            <a:br>
              <a:rPr lang="en-US" b="1" dirty="0"/>
            </a:br>
            <a:r>
              <a:rPr lang="en-US" sz="3600" dirty="0"/>
              <a:t>Shared Database Status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463040"/>
            <a:ext cx="11638877" cy="51892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dirty="0"/>
              <a:t>Approach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/>
              <a:t>Assure that publically accessible database has useful information for states to use in SIP preparation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/>
              <a:t>Work with CIRA contacts to share state needs and evaluate design of TSS </a:t>
            </a:r>
            <a:r>
              <a:rPr lang="en-US" sz="1800" dirty="0" smtClean="0"/>
              <a:t>v.2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 smtClean="0"/>
              <a:t>  </a:t>
            </a:r>
            <a:endParaRPr lang="en-US" sz="1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dirty="0"/>
              <a:t>Status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/>
              <a:t>Reviewing Haze Analysis and Visibility Summary Tools on draft TSS v.2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/>
              <a:t>Comments compiled for CIRA collaborator’s monthly response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/>
              <a:t>Developing documents for eventual resource links on TSS v.2 (coordinate with other subcommittees</a:t>
            </a:r>
            <a:r>
              <a:rPr lang="en-US" sz="1800" dirty="0" smtClean="0"/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endParaRPr lang="en-US" sz="1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dirty="0"/>
              <a:t>Milestones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/>
              <a:t>Working on titles, labels and interpretation of some graphics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Haze Planning </a:t>
            </a: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 soon to be added to docket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/>
              <a:t>Draft glossary available on TSS v.2 – will be updated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/>
              <a:t>Developing FAQ </a:t>
            </a:r>
            <a:r>
              <a:rPr lang="en-US" sz="1800" dirty="0" smtClean="0"/>
              <a:t>document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endParaRPr lang="en-US" sz="1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dirty="0"/>
              <a:t>Coordination and Next Steps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/>
              <a:t>Working with RHPWG </a:t>
            </a:r>
            <a:r>
              <a:rPr lang="en-US" sz="1800" dirty="0" smtClean="0"/>
              <a:t>and other Subcommittees on documentation needs for posting to TSSv.2 or webpage</a:t>
            </a:r>
            <a:endParaRPr lang="en-US" sz="18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 smtClean="0"/>
              <a:t>Collaborators </a:t>
            </a:r>
            <a:r>
              <a:rPr lang="en-US" sz="1800" dirty="0"/>
              <a:t>continue to develop updates for </a:t>
            </a:r>
            <a:r>
              <a:rPr lang="en-US" sz="1800" dirty="0" smtClean="0"/>
              <a:t>review </a:t>
            </a:r>
            <a:r>
              <a:rPr lang="en-US" sz="1800" dirty="0"/>
              <a:t>– running list of most recent updates on TSS </a:t>
            </a:r>
            <a:r>
              <a:rPr lang="en-US" sz="1800" dirty="0" smtClean="0"/>
              <a:t>v.2 home page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 smtClean="0"/>
              <a:t>Subcommittee continues </a:t>
            </a:r>
            <a:r>
              <a:rPr lang="en-US" sz="1800" dirty="0"/>
              <a:t>to suggest improvements through the SC </a:t>
            </a:r>
            <a:r>
              <a:rPr lang="en-US" sz="1800" dirty="0" smtClean="0"/>
              <a:t>Lead, who consolidates repetitious comments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26110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49225"/>
            <a:ext cx="10515600" cy="1460500"/>
          </a:xfrm>
          <a:gradFill flip="none" rotWithShape="1"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Regional Haze Planning </a:t>
            </a:r>
            <a:r>
              <a:rPr lang="en-US" b="1" dirty="0"/>
              <a:t>Work Group</a:t>
            </a:r>
            <a:br>
              <a:rPr lang="en-US" b="1" dirty="0"/>
            </a:br>
            <a:r>
              <a:rPr lang="en-US" sz="3600" dirty="0" smtClean="0"/>
              <a:t>Emissions Inventory &amp; Modeling Protocol Status Report</a:t>
            </a:r>
            <a:endParaRPr lang="en-US" sz="2700" b="1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01800"/>
            <a:ext cx="10515600" cy="496641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b="1" dirty="0" smtClean="0"/>
              <a:t>Approach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2300" dirty="0" smtClean="0"/>
              <a:t>Collect and collate emissions data from all states (2014 and future forecasts)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2300" dirty="0" smtClean="0"/>
              <a:t>Photochemical modeling for CONUS western states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1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b="1" dirty="0" smtClean="0"/>
              <a:t>Status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300" dirty="0"/>
              <a:t>State comments/revisions on emissions are being used to create documentation for the </a:t>
            </a:r>
            <a:r>
              <a:rPr lang="en-US" sz="2300" dirty="0" smtClean="0"/>
              <a:t>modeling contractor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2300" dirty="0" smtClean="0"/>
              <a:t>Photochemical modeling contract reviewed before release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endParaRPr lang="en-US" sz="21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b="1" dirty="0" smtClean="0"/>
              <a:t>Milestones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Completed 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of 2014 NEI v2 and compiled revisions requested by 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states into report for RHPWG review and consensus prior to docket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100" dirty="0" smtClean="0"/>
              <a:t>                             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b="1" dirty="0" smtClean="0"/>
              <a:t>Coordination and Next Steps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2300" dirty="0" smtClean="0"/>
              <a:t>Subcommittee Lead and Contractor formatting base year revisions into model ready format over next few weeks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2300" dirty="0" smtClean="0"/>
              <a:t>Work with RTO Work Group to secure contractor for baseline and future year modeling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2300" dirty="0" smtClean="0"/>
              <a:t>Get 2014 data from Oil &amp; Gas and Fire &amp; Smoke Work Groups model-ready by Spring 2019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2300" dirty="0" smtClean="0"/>
              <a:t>Coordinate with Fire &amp; Smoke Work Group on multi-year averages to use for future year modeling  </a:t>
            </a:r>
          </a:p>
        </p:txBody>
      </p:sp>
    </p:spTree>
    <p:extLst>
      <p:ext uri="{BB962C8B-B14F-4D97-AF65-F5344CB8AC3E}">
        <p14:creationId xmlns:p14="http://schemas.microsoft.com/office/powerpoint/2010/main" val="19821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809" y="268372"/>
            <a:ext cx="10515600" cy="1213249"/>
          </a:xfrm>
          <a:gradFill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Regional Haze Planning Work Group</a:t>
            </a:r>
            <a:br>
              <a:rPr lang="en-US" b="1" dirty="0" smtClean="0"/>
            </a:br>
            <a:r>
              <a:rPr lang="en-US" sz="3600" dirty="0" smtClean="0"/>
              <a:t>Control Measures Status Report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04" y="1722106"/>
            <a:ext cx="11510049" cy="4975874"/>
          </a:xfr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b="1" dirty="0" smtClean="0"/>
              <a:t>Approach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 smtClean="0"/>
              <a:t>Develop Reasonable Progress Protocol for States to identify and assess emissions reductions from Non-Mobile Anthropogenic Sources within their State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 smtClean="0"/>
              <a:t>Develop means to demonstrate these reductions improve visibility in Class I Areas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8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sz="2000" b="1" dirty="0" smtClean="0"/>
              <a:t>Status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 smtClean="0"/>
              <a:t>Interpret EPA proposed guidance for 80% of non-mobile anthropogenic sources (facility/unit/source category)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 smtClean="0"/>
              <a:t>Propose screening tools to identify sources (e.g. generally focus on SO2, SO4, NOx, and PM pollutants &gt; 100 tpy; evaluate source emissions over distance from CIA: “Q/d &gt; x”; and confirm sources with WRAP WEP analysis)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−"/>
            </a:pPr>
            <a:endParaRPr lang="en-US" sz="800" dirty="0" smtClean="0"/>
          </a:p>
          <a:p>
            <a:pPr>
              <a:spcBef>
                <a:spcPts val="0"/>
              </a:spcBef>
            </a:pPr>
            <a:r>
              <a:rPr lang="en-US" sz="2000" b="1" dirty="0" smtClean="0"/>
              <a:t>Milestones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 smtClean="0"/>
              <a:t>Develop and circulate schedule for States’ input to other Work Groups and contractors (pending)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Draft WRAP Reasonable Progress Source Identification and Analysis Protocol to be shared with RHPWG soon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en-US" sz="2000" b="1" dirty="0" smtClean="0"/>
              <a:t>Coordination and Next Steps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 smtClean="0"/>
              <a:t>Review four-factor methods and visibility impact options (e.g. plume modeling, WEP) 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 smtClean="0"/>
              <a:t>Work with other Work Groups on multi-year emissions averaging if needed for cost-benefit analysis or modeling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 smtClean="0"/>
              <a:t>Reconcile Area Source Emissions categories vs. Stationary Source facilities with multiple units for control analysis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 smtClean="0"/>
              <a:t>Determine needs for contractor assistance</a:t>
            </a:r>
          </a:p>
        </p:txBody>
      </p:sp>
    </p:spTree>
    <p:extLst>
      <p:ext uri="{BB962C8B-B14F-4D97-AF65-F5344CB8AC3E}">
        <p14:creationId xmlns:p14="http://schemas.microsoft.com/office/powerpoint/2010/main" val="70738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7145"/>
            <a:ext cx="10515600" cy="1153091"/>
          </a:xfrm>
          <a:gradFill flip="none" rotWithShape="1"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Regional Haze Planning Work Group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3200" dirty="0"/>
              <a:t>Consultation and Coordination Status Report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6" y="1546788"/>
            <a:ext cx="11305309" cy="52197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/>
              <a:t>Approach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/>
              <a:t>Recommend a framework for State/State, State/Local Air Agency, State/ FLM consultation and for coordination with EPA and Tribes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/>
              <a:t>Provide potential ideas for communication and outreach with stakeholders and the </a:t>
            </a:r>
            <a:r>
              <a:rPr lang="en-US" sz="1800" dirty="0" smtClean="0"/>
              <a:t>public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endParaRPr lang="en-US" sz="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/>
              <a:t>Status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/>
              <a:t>Prepared and presented three-tier framework for consultation &amp; coordination with key informal consultation junctures identified</a:t>
            </a:r>
            <a:endParaRPr lang="en-US" sz="16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/>
              <a:t>Preparing white paper that provides more detail on the framework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/>
              <a:t>Coordinating with TDWG, FLMs, EPA to develop discussion questions to guide informal consultation </a:t>
            </a:r>
            <a:r>
              <a:rPr lang="en-US" sz="1800" dirty="0" smtClean="0"/>
              <a:t>efforts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endParaRPr lang="en-US" sz="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/>
              <a:t>Milestones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/>
              <a:t>Draft contractor report on Regional Haze Planning Readiness circulated to states for comment by 12/20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Consensus on 12/11 from RHPWG on three-tier framework for consultation &amp; 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800" b="1" dirty="0">
              <a:solidFill>
                <a:srgbClr val="7030A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/>
              <a:t>Coordination and Next Steps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/>
              <a:t>Coordinate 2019 webinar schedule with TDWG trainings and set dates for webinars in consultation with other work groups and subcommittees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/>
              <a:t>Coordinate with TDWG and FLMs to update key contact lists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/>
              <a:t>Draft white paper for feedback from RHPWG</a:t>
            </a:r>
          </a:p>
        </p:txBody>
      </p:sp>
    </p:spTree>
    <p:extLst>
      <p:ext uri="{BB962C8B-B14F-4D97-AF65-F5344CB8AC3E}">
        <p14:creationId xmlns:p14="http://schemas.microsoft.com/office/powerpoint/2010/main" val="2330860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/>
              <a:t>End of Workplan Progress Update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07922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Tribal Data Work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Co-Chairs:  Kris Ray (Colville Tribes) and Emma Ruppell (Bishop Paiute Tribe)</a:t>
            </a:r>
          </a:p>
          <a:p>
            <a:r>
              <a:rPr lang="en-US" dirty="0"/>
              <a:t>Call Schedule:  </a:t>
            </a:r>
            <a:r>
              <a:rPr lang="en-US" dirty="0" smtClean="0"/>
              <a:t>Monthly updates with committee and contractors</a:t>
            </a:r>
            <a:endParaRPr lang="en-US" dirty="0"/>
          </a:p>
          <a:p>
            <a:r>
              <a:rPr lang="en-US" dirty="0"/>
              <a:t>Website:  </a:t>
            </a:r>
            <a:r>
              <a:rPr lang="en-US" dirty="0">
                <a:hlinkClick r:id="rId2"/>
              </a:rPr>
              <a:t>http://www.wrapair2.org/tdwg.aspx</a:t>
            </a:r>
            <a:r>
              <a:rPr lang="en-US" dirty="0"/>
              <a:t> (under development)</a:t>
            </a:r>
          </a:p>
          <a:p>
            <a:r>
              <a:rPr lang="en-US" dirty="0"/>
              <a:t>Current Tasks/Projects</a:t>
            </a:r>
          </a:p>
          <a:p>
            <a:pPr lvl="1"/>
            <a:r>
              <a:rPr lang="en-US" dirty="0"/>
              <a:t>Working on the Tasks in the 2018 to 19 workplan</a:t>
            </a:r>
          </a:p>
          <a:p>
            <a:pPr lvl="1"/>
            <a:r>
              <a:rPr lang="en-US" dirty="0"/>
              <a:t>Data analysis</a:t>
            </a:r>
          </a:p>
          <a:p>
            <a:pPr lvl="1"/>
            <a:r>
              <a:rPr lang="en-US" dirty="0"/>
              <a:t>Outreach</a:t>
            </a:r>
          </a:p>
        </p:txBody>
      </p:sp>
    </p:spTree>
    <p:extLst>
      <p:ext uri="{BB962C8B-B14F-4D97-AF65-F5344CB8AC3E}">
        <p14:creationId xmlns:p14="http://schemas.microsoft.com/office/powerpoint/2010/main" val="304282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81001"/>
            <a:ext cx="7886700" cy="109537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Tribal Data Work Group Work </a:t>
            </a:r>
            <a:r>
              <a:rPr lang="en-US" sz="3200" dirty="0" smtClean="0"/>
              <a:t>Products and Next Steps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476376"/>
            <a:ext cx="8058150" cy="500062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Contract with the </a:t>
            </a:r>
            <a:r>
              <a:rPr lang="en-US" b="1" dirty="0" smtClean="0"/>
              <a:t>Institute of Tribal Environmental Professional at Norther Arizona University; EN3 Professionals LLC</a:t>
            </a:r>
            <a:endParaRPr lang="en-US" b="1" dirty="0"/>
          </a:p>
          <a:p>
            <a:pPr lvl="1"/>
            <a:r>
              <a:rPr lang="en-US" sz="3100" dirty="0"/>
              <a:t>General WRAP </a:t>
            </a:r>
            <a:r>
              <a:rPr lang="en-US" sz="3100" dirty="0" smtClean="0"/>
              <a:t>outreach for RH </a:t>
            </a:r>
          </a:p>
          <a:p>
            <a:pPr lvl="1"/>
            <a:r>
              <a:rPr lang="en-US" sz="3100" dirty="0" smtClean="0"/>
              <a:t>Contact list for Tribes in the WRAP area</a:t>
            </a:r>
          </a:p>
          <a:p>
            <a:pPr lvl="1"/>
            <a:r>
              <a:rPr lang="en-US" sz="3100" dirty="0" smtClean="0"/>
              <a:t>Map updating – create interactive maps and bring in new layers of information</a:t>
            </a:r>
            <a:endParaRPr lang="en-US" sz="3100" dirty="0"/>
          </a:p>
          <a:p>
            <a:pPr lvl="1"/>
            <a:r>
              <a:rPr lang="en-US" sz="3100" dirty="0"/>
              <a:t>Tribal AQS data gap </a:t>
            </a:r>
            <a:r>
              <a:rPr lang="en-US" sz="3100" dirty="0" smtClean="0"/>
              <a:t>study – which Tribes submit data and identification of issues</a:t>
            </a:r>
            <a:endParaRPr lang="en-US" sz="3100" dirty="0"/>
          </a:p>
          <a:p>
            <a:pPr lvl="1"/>
            <a:r>
              <a:rPr lang="en-US" sz="3100" dirty="0"/>
              <a:t>Tribal NEI data gap </a:t>
            </a:r>
            <a:r>
              <a:rPr lang="en-US" sz="3100" dirty="0" smtClean="0"/>
              <a:t>study – Identification of Tribes submitting to the NEI, Tribes conducting EI but not submitting</a:t>
            </a:r>
            <a:endParaRPr lang="en-US" sz="3100" dirty="0"/>
          </a:p>
          <a:p>
            <a:pPr lvl="1"/>
            <a:r>
              <a:rPr lang="en-US" sz="3100" dirty="0"/>
              <a:t>Tribal oil and gas EI </a:t>
            </a:r>
            <a:r>
              <a:rPr lang="en-US" sz="3100" dirty="0" smtClean="0"/>
              <a:t>studies – in coordination with OGWG</a:t>
            </a:r>
            <a:endParaRPr lang="en-US" sz="3100" dirty="0"/>
          </a:p>
          <a:p>
            <a:pPr lvl="1"/>
            <a:r>
              <a:rPr lang="en-US" sz="3100" dirty="0"/>
              <a:t>Consultation </a:t>
            </a:r>
            <a:r>
              <a:rPr lang="en-US" sz="3100" dirty="0" smtClean="0"/>
              <a:t>Protocol – process and timing of Consultation opportunities</a:t>
            </a:r>
            <a:endParaRPr lang="en-US" sz="3100" dirty="0"/>
          </a:p>
          <a:p>
            <a:pPr lvl="1"/>
            <a:r>
              <a:rPr lang="en-US" sz="3100" dirty="0"/>
              <a:t>WRAP </a:t>
            </a:r>
            <a:r>
              <a:rPr lang="en-US" sz="3100" dirty="0" smtClean="0"/>
              <a:t>webinars - Two or three planned, regional haze, WRAP tools, AQS or EI data</a:t>
            </a:r>
            <a:endParaRPr lang="en-US" sz="3100" dirty="0"/>
          </a:p>
          <a:p>
            <a:r>
              <a:rPr lang="en-US" dirty="0"/>
              <a:t>Next Steps</a:t>
            </a:r>
          </a:p>
          <a:p>
            <a:pPr lvl="1"/>
            <a:r>
              <a:rPr lang="en-US" sz="3100" dirty="0" smtClean="0"/>
              <a:t>Monthly progress calls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92610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75238"/>
            <a:ext cx="9144000" cy="1655762"/>
          </a:xfrm>
        </p:spPr>
        <p:txBody>
          <a:bodyPr/>
          <a:lstStyle/>
          <a:p>
            <a:pPr algn="l"/>
            <a:r>
              <a:rPr lang="en-US" sz="3600" dirty="0"/>
              <a:t>Fire and Smoke Work Group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725026" y="1456541"/>
            <a:ext cx="2116667" cy="3183466"/>
            <a:chOff x="9169400" y="745067"/>
            <a:chExt cx="2116667" cy="3183466"/>
          </a:xfrm>
        </p:grpSpPr>
        <p:sp>
          <p:nvSpPr>
            <p:cNvPr id="5" name="Rectangle 4"/>
            <p:cNvSpPr/>
            <p:nvPr/>
          </p:nvSpPr>
          <p:spPr>
            <a:xfrm>
              <a:off x="9169400" y="745067"/>
              <a:ext cx="2116667" cy="3183466"/>
            </a:xfrm>
            <a:prstGeom prst="rect">
              <a:avLst/>
            </a:prstGeom>
            <a:noFill/>
            <a:ln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9276757" y="826216"/>
              <a:ext cx="1901952" cy="3004236"/>
              <a:chOff x="9383183" y="394582"/>
              <a:chExt cx="1901952" cy="300423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4201" y="394582"/>
                <a:ext cx="1899917" cy="1260651"/>
              </a:xfrm>
              <a:prstGeom prst="rect">
                <a:avLst/>
              </a:prstGeom>
              <a:ln cmpd="dbl">
                <a:noFill/>
              </a:ln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3183" y="2328334"/>
                <a:ext cx="1901952" cy="1070484"/>
              </a:xfrm>
              <a:prstGeom prst="rect">
                <a:avLst/>
              </a:prstGeom>
              <a:ln cmpd="dbl">
                <a:noFill/>
              </a:ln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9927759" y="1760951"/>
                <a:ext cx="812800" cy="461665"/>
              </a:xfrm>
              <a:prstGeom prst="rect">
                <a:avLst/>
              </a:prstGeom>
              <a:noFill/>
              <a:ln cmpd="dbl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smtClean="0">
                    <a:latin typeface="Elephant" panose="02020904090505020303" pitchFamily="18" charset="0"/>
                  </a:rPr>
                  <a:t>and</a:t>
                </a:r>
                <a:endParaRPr lang="en-US" sz="2400">
                  <a:latin typeface="Elephant" panose="02020904090505020303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4309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Fire &amp; Smoke Work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7464"/>
            <a:ext cx="10515600" cy="4549499"/>
          </a:xfrm>
        </p:spPr>
        <p:txBody>
          <a:bodyPr>
            <a:normAutofit/>
          </a:bodyPr>
          <a:lstStyle/>
          <a:p>
            <a:r>
              <a:rPr lang="en-US" dirty="0"/>
              <a:t>Co-Chairs:  Sara Strachan, </a:t>
            </a:r>
            <a:r>
              <a:rPr lang="en-US"/>
              <a:t>Josh </a:t>
            </a:r>
            <a:r>
              <a:rPr lang="en-US" smtClean="0"/>
              <a:t>Hall (</a:t>
            </a:r>
            <a:r>
              <a:rPr lang="en-US" smtClean="0">
                <a:solidFill>
                  <a:srgbClr val="FF0000"/>
                </a:solidFill>
              </a:rPr>
              <a:t>on detail, raking</a:t>
            </a:r>
            <a:r>
              <a:rPr lang="en-US" smtClean="0"/>
              <a:t>)</a:t>
            </a:r>
            <a:endParaRPr lang="en-US" dirty="0"/>
          </a:p>
          <a:p>
            <a:r>
              <a:rPr lang="en-US" dirty="0"/>
              <a:t>Call Schedule</a:t>
            </a:r>
            <a:r>
              <a:rPr lang="en-US"/>
              <a:t>:  </a:t>
            </a:r>
            <a:r>
              <a:rPr lang="en-US" smtClean="0"/>
              <a:t>monthly or as needed</a:t>
            </a:r>
            <a:endParaRPr lang="en-US" dirty="0"/>
          </a:p>
          <a:p>
            <a:r>
              <a:rPr lang="en-US" dirty="0"/>
              <a:t>Website:  </a:t>
            </a:r>
            <a:r>
              <a:rPr lang="en-US" dirty="0">
                <a:hlinkClick r:id="rId2"/>
              </a:rPr>
              <a:t>http://</a:t>
            </a:r>
            <a:r>
              <a:rPr lang="en-US">
                <a:hlinkClick r:id="rId2"/>
              </a:rPr>
              <a:t>www.wrapair2.org/FSWG.aspx</a:t>
            </a:r>
            <a:r>
              <a:rPr lang="en-US"/>
              <a:t> </a:t>
            </a:r>
            <a:endParaRPr lang="en-US" dirty="0"/>
          </a:p>
          <a:p>
            <a:endParaRPr lang="en-US" smtClean="0"/>
          </a:p>
          <a:p>
            <a:r>
              <a:rPr lang="en-US" smtClean="0"/>
              <a:t>Current </a:t>
            </a:r>
            <a:r>
              <a:rPr lang="en-US" dirty="0"/>
              <a:t>Tasks/Projects</a:t>
            </a:r>
          </a:p>
          <a:p>
            <a:pPr lvl="1"/>
            <a:r>
              <a:rPr lang="en-US" dirty="0"/>
              <a:t>2014 </a:t>
            </a:r>
            <a:r>
              <a:rPr lang="en-US"/>
              <a:t>WRAP FNEI data </a:t>
            </a:r>
            <a:r>
              <a:rPr lang="en-US" smtClean="0"/>
              <a:t>review</a:t>
            </a:r>
          </a:p>
          <a:p>
            <a:pPr lvl="1"/>
            <a:r>
              <a:rPr lang="en-US" smtClean="0"/>
              <a:t>Workplan revision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024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053" y="-68508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Status Report for Fire &amp; Smoke Work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681" y="1008668"/>
            <a:ext cx="11821213" cy="5689076"/>
          </a:xfrm>
        </p:spPr>
        <p:txBody>
          <a:bodyPr>
            <a:normAutofit/>
          </a:bodyPr>
          <a:lstStyle/>
          <a:p>
            <a:r>
              <a:rPr lang="en-US" dirty="0"/>
              <a:t>2014 </a:t>
            </a:r>
            <a:r>
              <a:rPr lang="en-US"/>
              <a:t>WRAP FNEI </a:t>
            </a:r>
            <a:r>
              <a:rPr lang="en-US" dirty="0"/>
              <a:t>data review</a:t>
            </a:r>
          </a:p>
          <a:p>
            <a:pPr lvl="1"/>
            <a:r>
              <a:rPr lang="en-US" dirty="0"/>
              <a:t>Approach</a:t>
            </a:r>
          </a:p>
          <a:p>
            <a:pPr lvl="2"/>
            <a:r>
              <a:rPr lang="en-US" smtClean="0"/>
              <a:t>Revise the fire portion of the 2014 Base Year inventory</a:t>
            </a:r>
            <a:endParaRPr lang="en-US" dirty="0"/>
          </a:p>
          <a:p>
            <a:pPr lvl="1"/>
            <a:r>
              <a:rPr lang="en-US" dirty="0"/>
              <a:t>Status</a:t>
            </a:r>
          </a:p>
          <a:p>
            <a:pPr lvl="2"/>
            <a:r>
              <a:rPr lang="en-US" smtClean="0"/>
              <a:t>Contractor, Matt Mavko, needs about 40 hours to complete revisions</a:t>
            </a:r>
          </a:p>
          <a:p>
            <a:pPr lvl="2"/>
            <a:r>
              <a:rPr lang="en-US" smtClean="0"/>
              <a:t>Still on track to have it completed and passed to modelers by end of year/early 2019</a:t>
            </a:r>
            <a:endParaRPr lang="en-US" dirty="0"/>
          </a:p>
          <a:p>
            <a:pPr lvl="1"/>
            <a:r>
              <a:rPr lang="en-US" smtClean="0"/>
              <a:t>Milestones</a:t>
            </a:r>
          </a:p>
          <a:p>
            <a:pPr lvl="2"/>
            <a:r>
              <a:rPr lang="en-US" smtClean="0"/>
              <a:t>Discussed task during 12/13/18 workgroup call</a:t>
            </a:r>
            <a:endParaRPr lang="en-US" dirty="0"/>
          </a:p>
          <a:p>
            <a:pPr lvl="1"/>
            <a:r>
              <a:rPr lang="en-US" smtClean="0"/>
              <a:t>Coordination </a:t>
            </a:r>
            <a:r>
              <a:rPr lang="en-US" dirty="0"/>
              <a:t>and Next Steps </a:t>
            </a:r>
          </a:p>
          <a:p>
            <a:pPr lvl="2"/>
            <a:r>
              <a:rPr lang="en-US" smtClean="0"/>
              <a:t>Matt will keep group notified when he completes inventory</a:t>
            </a:r>
          </a:p>
          <a:p>
            <a:pPr lvl="2"/>
            <a:r>
              <a:rPr lang="en-US" smtClean="0"/>
              <a:t>Revising workplan (dates and deliverables) for Jan. 16 deadline</a:t>
            </a:r>
          </a:p>
          <a:p>
            <a:pPr lvl="2"/>
            <a:r>
              <a:rPr lang="en-US" smtClean="0"/>
              <a:t>Next FSWG call: Jan. 28, presentation on Utah’s Smoke Management Plan</a:t>
            </a:r>
          </a:p>
          <a:p>
            <a:pPr lvl="2"/>
            <a:r>
              <a:rPr lang="en-US" smtClean="0"/>
              <a:t>Gearing up for next tasks: multi-year baseline and 2028 fire inventory projections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80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75238"/>
            <a:ext cx="9144000" cy="1655762"/>
          </a:xfrm>
        </p:spPr>
        <p:txBody>
          <a:bodyPr/>
          <a:lstStyle/>
          <a:p>
            <a:pPr algn="l"/>
            <a:r>
              <a:rPr lang="en-US" sz="3600" dirty="0" smtClean="0"/>
              <a:t>Oil and Gas Work </a:t>
            </a:r>
            <a:r>
              <a:rPr lang="en-US" sz="3600" dirty="0"/>
              <a:t>Group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767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DB83-4629-4EF1-956E-0C77392CBAD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6400" y="736600"/>
            <a:ext cx="10979150" cy="51609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accent2"/>
                </a:solidFill>
              </a:rPr>
              <a:t>Co-Chairs:  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Amanda Brimmer, Regional Air Quality Council (RAQC), Denver, CO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Mark Jones</a:t>
            </a:r>
            <a:r>
              <a:rPr lang="en-US" dirty="0"/>
              <a:t>, New </a:t>
            </a:r>
            <a:r>
              <a:rPr lang="en-US" dirty="0" smtClean="0"/>
              <a:t>Mexico Environment Department, Santa Fe, NM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Darla </a:t>
            </a:r>
            <a:r>
              <a:rPr lang="en-US" dirty="0"/>
              <a:t>Potter, Wyoming DEQ - Air Quality Division, Cheyenne, WY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accent2"/>
                </a:solidFill>
              </a:rPr>
              <a:t>Call </a:t>
            </a:r>
            <a:r>
              <a:rPr lang="en-US" b="1" dirty="0">
                <a:solidFill>
                  <a:schemeClr val="accent2"/>
                </a:solidFill>
              </a:rPr>
              <a:t>Schedule: 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OGWG - 2</a:t>
            </a:r>
            <a:r>
              <a:rPr lang="en-US" baseline="30000" dirty="0"/>
              <a:t>nd</a:t>
            </a:r>
            <a:r>
              <a:rPr lang="en-US" dirty="0"/>
              <a:t> Tuesday, every other month @ noon MT</a:t>
            </a:r>
          </a:p>
          <a:p>
            <a:pPr lvl="2"/>
            <a:r>
              <a:rPr lang="en-US" dirty="0"/>
              <a:t>December 11, 2018</a:t>
            </a:r>
          </a:p>
          <a:p>
            <a:pPr lvl="2"/>
            <a:r>
              <a:rPr lang="en-US" dirty="0" smtClean="0"/>
              <a:t>Upcoming - Special </a:t>
            </a:r>
            <a:r>
              <a:rPr lang="en-US" dirty="0"/>
              <a:t>Workplan Call January 22, 2019</a:t>
            </a:r>
          </a:p>
          <a:p>
            <a:pPr lvl="2"/>
            <a:r>
              <a:rPr lang="en-US" dirty="0" smtClean="0"/>
              <a:t>Upcoming - February </a:t>
            </a:r>
            <a:r>
              <a:rPr lang="en-US" dirty="0"/>
              <a:t>12, 2019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OGWG </a:t>
            </a:r>
            <a:r>
              <a:rPr lang="en-US" dirty="0"/>
              <a:t>Project Management Team (PMT) Calls – as </a:t>
            </a:r>
            <a:r>
              <a:rPr lang="en-US" dirty="0" smtClean="0"/>
              <a:t>needed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November </a:t>
            </a:r>
            <a:r>
              <a:rPr lang="en-US" dirty="0" smtClean="0"/>
              <a:t>16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Upcoming - January 9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accent2"/>
                </a:solidFill>
              </a:rPr>
              <a:t>Representation: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Federal, state, local, TSC &amp; other WG co-chairs, and consultants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accent2"/>
                </a:solidFill>
              </a:rPr>
              <a:t>Website</a:t>
            </a:r>
            <a:r>
              <a:rPr lang="en-US" b="1" dirty="0">
                <a:solidFill>
                  <a:schemeClr val="accent2"/>
                </a:solidFill>
              </a:rPr>
              <a:t>:  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://www.wrapair2.org/OGWG.aspx</a:t>
            </a:r>
            <a:r>
              <a:rPr lang="en-US" dirty="0"/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769938"/>
          </a:xfrm>
        </p:spPr>
        <p:txBody>
          <a:bodyPr>
            <a:normAutofit/>
          </a:bodyPr>
          <a:lstStyle/>
          <a:p>
            <a:pPr algn="ctr"/>
            <a:r>
              <a:rPr lang="en-US" sz="4300" b="1" dirty="0" smtClean="0"/>
              <a:t>Oil </a:t>
            </a:r>
            <a:r>
              <a:rPr lang="en-US" sz="4300" b="1" dirty="0"/>
              <a:t>and Gas Work </a:t>
            </a:r>
            <a:r>
              <a:rPr lang="en-US" sz="4300" b="1" dirty="0" smtClean="0"/>
              <a:t>Group (OGWG)</a:t>
            </a:r>
            <a:endParaRPr lang="en-US" sz="4300" b="1" dirty="0"/>
          </a:p>
        </p:txBody>
      </p:sp>
    </p:spTree>
    <p:extLst>
      <p:ext uri="{BB962C8B-B14F-4D97-AF65-F5344CB8AC3E}">
        <p14:creationId xmlns:p14="http://schemas.microsoft.com/office/powerpoint/2010/main" val="701066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1800</TotalTime>
  <Words>2348</Words>
  <Application>Microsoft Office PowerPoint</Application>
  <PresentationFormat>Widescreen</PresentationFormat>
  <Paragraphs>328</Paragraphs>
  <Slides>28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Cambria</vt:lpstr>
      <vt:lpstr>Elephant</vt:lpstr>
      <vt:lpstr>Symbol</vt:lpstr>
      <vt:lpstr>Times New Roman</vt:lpstr>
      <vt:lpstr>Wingdings</vt:lpstr>
      <vt:lpstr>Office Theme</vt:lpstr>
      <vt:lpstr>WRAP TSC/Co-Chairs Call Workplan Progress Update December 19, 2018</vt:lpstr>
      <vt:lpstr>PowerPoint Presentation</vt:lpstr>
      <vt:lpstr>Tribal Data Work Group</vt:lpstr>
      <vt:lpstr>Tribal Data Work Group Work Products and Next Steps</vt:lpstr>
      <vt:lpstr>PowerPoint Presentation</vt:lpstr>
      <vt:lpstr>Fire &amp; Smoke Work Group</vt:lpstr>
      <vt:lpstr>Status Report for Fire &amp; Smoke Work Group</vt:lpstr>
      <vt:lpstr>PowerPoint Presentation</vt:lpstr>
      <vt:lpstr>Oil and Gas Work Group (OGWG)</vt:lpstr>
      <vt:lpstr>Status Report for Oil and Gas Work Group</vt:lpstr>
      <vt:lpstr>Survey Overview</vt:lpstr>
      <vt:lpstr>Status Report for Oil and Gas Work Group</vt:lpstr>
      <vt:lpstr>Status, Schedule &amp; Looking Ahead</vt:lpstr>
      <vt:lpstr>PowerPoint Presentation</vt:lpstr>
      <vt:lpstr>RTOWG Work Group</vt:lpstr>
      <vt:lpstr>Status Report for RTOWG</vt:lpstr>
      <vt:lpstr>Status Report for RTOWG</vt:lpstr>
      <vt:lpstr>Status Report for RTOWG</vt:lpstr>
      <vt:lpstr>Status Report for RTOWG</vt:lpstr>
      <vt:lpstr>PowerPoint Presentation</vt:lpstr>
      <vt:lpstr>PowerPoint Presentation</vt:lpstr>
      <vt:lpstr>PowerPoint Presentation</vt:lpstr>
      <vt:lpstr>Regional Haze Planning Work Group Monitoring Data &amp; Glide Path Status Report</vt:lpstr>
      <vt:lpstr>Regional Haze Planning Work Group Shared Database Status Report</vt:lpstr>
      <vt:lpstr>Regional Haze Planning Work Group Emissions Inventory &amp; Modeling Protocol Status Report</vt:lpstr>
      <vt:lpstr>Regional Haze Planning Work Group Control Measures Status Report</vt:lpstr>
      <vt:lpstr>Regional Haze Planning Work Group Consultation and Coordination Status Report</vt:lpstr>
      <vt:lpstr>PowerPoint Presentation</vt:lpstr>
    </vt:vector>
  </TitlesOfParts>
  <Company>Nevada Division of Environmental Protection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Update on 2018-2019 WRAP Workplan</dc:title>
  <dc:creator>Frank Forsgren</dc:creator>
  <cp:lastModifiedBy>Frank Forsgren</cp:lastModifiedBy>
  <cp:revision>68</cp:revision>
  <dcterms:created xsi:type="dcterms:W3CDTF">2018-06-28T00:25:46Z</dcterms:created>
  <dcterms:modified xsi:type="dcterms:W3CDTF">2018-12-18T16:57:39Z</dcterms:modified>
</cp:coreProperties>
</file>